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351" r:id="rId2"/>
    <p:sldId id="476" r:id="rId3"/>
    <p:sldId id="489" r:id="rId4"/>
    <p:sldId id="484" r:id="rId5"/>
    <p:sldId id="485" r:id="rId6"/>
    <p:sldId id="488" r:id="rId7"/>
    <p:sldId id="490" r:id="rId8"/>
    <p:sldId id="472" r:id="rId9"/>
    <p:sldId id="473" r:id="rId10"/>
    <p:sldId id="486" r:id="rId11"/>
    <p:sldId id="43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 tang" initials="jt" lastIdx="1" clrIdx="0">
    <p:extLst>
      <p:ext uri="{19B8F6BF-5375-455C-9EA6-DF929625EA0E}">
        <p15:presenceInfo xmlns:p15="http://schemas.microsoft.com/office/powerpoint/2012/main" userId="S-1-5-21-2294777299-304657312-1235955825-269609" providerId="AD"/>
      </p:ext>
    </p:extLst>
  </p:cmAuthor>
  <p:cmAuthor id="2" name="Tang Jian" initials="TJ" lastIdx="1" clrIdx="1">
    <p:extLst>
      <p:ext uri="{19B8F6BF-5375-455C-9EA6-DF929625EA0E}">
        <p15:presenceInfo xmlns:p15="http://schemas.microsoft.com/office/powerpoint/2012/main" userId="463d7adbcc7c420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89"/>
    <p:restoredTop sz="94208"/>
  </p:normalViewPr>
  <p:slideViewPr>
    <p:cSldViewPr snapToGrid="0">
      <p:cViewPr varScale="1">
        <p:scale>
          <a:sx n="213" d="100"/>
          <a:sy n="213" d="100"/>
        </p:scale>
        <p:origin x="1720" y="184"/>
      </p:cViewPr>
      <p:guideLst/>
    </p:cSldViewPr>
  </p:slideViewPr>
  <p:notesTextViewPr>
    <p:cViewPr>
      <p:scale>
        <a:sx n="1" d="1"/>
        <a:sy n="1" d="1"/>
      </p:scale>
      <p:origin x="0" y="0"/>
    </p:cViewPr>
  </p:notesTextViewPr>
  <p:sorterViewPr>
    <p:cViewPr>
      <p:scale>
        <a:sx n="100" d="100"/>
        <a:sy n="100" d="100"/>
      </p:scale>
      <p:origin x="0" y="-538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tiff>
</file>

<file path=ppt/media/image2.tiff>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C4C8B7-AC26-4922-A012-A29B57C4ECFE}" type="datetimeFigureOut">
              <a:rPr lang="en-US" smtClean="0"/>
              <a:t>10/24/24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61ABBE-74E0-4DD6-974A-50B8C8A79D8D}" type="slidenum">
              <a:rPr lang="en-US" smtClean="0"/>
              <a:t>‹#›</a:t>
            </a:fld>
            <a:endParaRPr lang="en-US"/>
          </a:p>
        </p:txBody>
      </p:sp>
    </p:spTree>
    <p:extLst>
      <p:ext uri="{BB962C8B-B14F-4D97-AF65-F5344CB8AC3E}">
        <p14:creationId xmlns:p14="http://schemas.microsoft.com/office/powerpoint/2010/main" val="4139890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5CA887-7947-6549-8D76-493BB46BBC87}" type="slidenum">
              <a:rPr lang="en-US" smtClean="0"/>
              <a:t>1</a:t>
            </a:fld>
            <a:endParaRPr lang="en-US"/>
          </a:p>
        </p:txBody>
      </p:sp>
    </p:spTree>
    <p:extLst>
      <p:ext uri="{BB962C8B-B14F-4D97-AF65-F5344CB8AC3E}">
        <p14:creationId xmlns:p14="http://schemas.microsoft.com/office/powerpoint/2010/main" val="1672813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781264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550655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326862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96307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30272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648704A-95B2-4EC6-AB97-449348F56CA3}" type="datetimeFigureOut">
              <a:rPr lang="en-US" smtClean="0"/>
              <a:t>10/24/24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84401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48704A-95B2-4EC6-AB97-449348F56CA3}" type="datetimeFigureOut">
              <a:rPr lang="en-US" smtClean="0"/>
              <a:t>10/24/24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056129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648704A-95B2-4EC6-AB97-449348F56CA3}" type="datetimeFigureOut">
              <a:rPr lang="en-US" smtClean="0"/>
              <a:t>10/24/24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46674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48704A-95B2-4EC6-AB97-449348F56CA3}" type="datetimeFigureOut">
              <a:rPr lang="en-US" smtClean="0"/>
              <a:t>10/24/24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63416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263692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684437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48704A-95B2-4EC6-AB97-449348F56CA3}" type="datetimeFigureOut">
              <a:rPr lang="en-US" smtClean="0"/>
              <a:t>10/24/24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17746A-4F4E-4097-8693-322D552D3AEE}" type="slidenum">
              <a:rPr lang="en-US" smtClean="0"/>
              <a:t>‹#›</a:t>
            </a:fld>
            <a:endParaRPr lang="en-US"/>
          </a:p>
        </p:txBody>
      </p:sp>
    </p:spTree>
    <p:extLst>
      <p:ext uri="{BB962C8B-B14F-4D97-AF65-F5344CB8AC3E}">
        <p14:creationId xmlns:p14="http://schemas.microsoft.com/office/powerpoint/2010/main" val="2031276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jian.tang@hec.c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tiff"/><Relationship Id="rId4" Type="http://schemas.openxmlformats.org/officeDocument/2006/relationships/image" Target="../media/image1.tiff"/></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colab.research.google.com/drive/1wbPpB3fY9YRzebrZq6WkP5HxMuHMQR72?usp=sharin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9D9AC-0A48-5C41-84B3-605D2ED017A0}"/>
              </a:ext>
            </a:extLst>
          </p:cNvPr>
          <p:cNvSpPr>
            <a:spLocks noGrp="1"/>
          </p:cNvSpPr>
          <p:nvPr>
            <p:ph type="ctrTitle"/>
          </p:nvPr>
        </p:nvSpPr>
        <p:spPr>
          <a:xfrm>
            <a:off x="457153" y="1242856"/>
            <a:ext cx="11039911" cy="1270102"/>
          </a:xfrm>
        </p:spPr>
        <p:txBody>
          <a:bodyPr>
            <a:normAutofit/>
          </a:bodyPr>
          <a:lstStyle/>
          <a:p>
            <a:r>
              <a:rPr lang="en-US" altLang="zh-CN" b="1" dirty="0">
                <a:solidFill>
                  <a:srgbClr val="C00000"/>
                </a:solidFill>
                <a:latin typeface="Times New Roman" panose="02020603050405020304" pitchFamily="18" charset="0"/>
                <a:cs typeface="Times New Roman" panose="02020603050405020304" pitchFamily="18" charset="0"/>
              </a:rPr>
              <a:t>Large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Language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Models</a:t>
            </a:r>
            <a:endParaRPr lang="en-US" b="1" dirty="0">
              <a:solidFill>
                <a:srgbClr val="C0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317F857-EA1C-A54A-AEA4-25926C5432DA}"/>
              </a:ext>
            </a:extLst>
          </p:cNvPr>
          <p:cNvSpPr>
            <a:spLocks noGrp="1"/>
          </p:cNvSpPr>
          <p:nvPr>
            <p:ph type="subTitle" idx="1"/>
          </p:nvPr>
        </p:nvSpPr>
        <p:spPr>
          <a:xfrm>
            <a:off x="1469424" y="2626091"/>
            <a:ext cx="9144000" cy="1655762"/>
          </a:xfrm>
        </p:spPr>
        <p:txBody>
          <a:bodyPr>
            <a:normAutofit lnSpcReduction="10000"/>
          </a:bodyPr>
          <a:lstStyle/>
          <a:p>
            <a:r>
              <a:rPr lang="en-US" altLang="zh-Hans" b="1" dirty="0">
                <a:latin typeface="Times New Roman" panose="02020603050405020304" pitchFamily="18" charset="0"/>
                <a:cs typeface="Times New Roman" panose="02020603050405020304" pitchFamily="18" charset="0"/>
              </a:rPr>
              <a:t>Jian Tang </a:t>
            </a:r>
          </a:p>
          <a:p>
            <a:r>
              <a:rPr lang="en-US" altLang="zh-Hans" dirty="0">
                <a:latin typeface="Times New Roman" panose="02020603050405020304" pitchFamily="18" charset="0"/>
                <a:cs typeface="Times New Roman" panose="02020603050405020304" pitchFamily="18" charset="0"/>
              </a:rPr>
              <a:t>HEC Montreal</a:t>
            </a:r>
          </a:p>
          <a:p>
            <a:r>
              <a:rPr lang="en-US" altLang="zh-Hans" dirty="0">
                <a:latin typeface="Times New Roman" panose="02020603050405020304" pitchFamily="18" charset="0"/>
                <a:cs typeface="Times New Roman" panose="02020603050405020304" pitchFamily="18" charset="0"/>
              </a:rPr>
              <a:t>Mila-Quebec AI Institute</a:t>
            </a:r>
          </a:p>
          <a:p>
            <a:r>
              <a:rPr lang="en-US" altLang="zh-Hans" dirty="0">
                <a:latin typeface="Times New Roman" panose="02020603050405020304" pitchFamily="18" charset="0"/>
                <a:cs typeface="Times New Roman" panose="02020603050405020304" pitchFamily="18" charset="0"/>
              </a:rPr>
              <a:t>Email: </a:t>
            </a:r>
            <a:r>
              <a:rPr lang="en-US" altLang="zh-Hans" dirty="0">
                <a:latin typeface="Times New Roman" panose="02020603050405020304" pitchFamily="18" charset="0"/>
                <a:cs typeface="Times New Roman" panose="02020603050405020304" pitchFamily="18" charset="0"/>
                <a:hlinkClick r:id="rId3"/>
              </a:rPr>
              <a:t>jian.tang@hec.ca</a:t>
            </a:r>
            <a:endParaRPr lang="en-US" altLang="zh-Han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59B210F-6542-8D41-A398-93783A5C51E4}"/>
              </a:ext>
            </a:extLst>
          </p:cNvPr>
          <p:cNvPicPr>
            <a:picLocks noChangeAspect="1"/>
          </p:cNvPicPr>
          <p:nvPr/>
        </p:nvPicPr>
        <p:blipFill rotWithShape="1">
          <a:blip r:embed="rId4"/>
          <a:srcRect t="35666"/>
          <a:stretch/>
        </p:blipFill>
        <p:spPr>
          <a:xfrm>
            <a:off x="3016940" y="4480748"/>
            <a:ext cx="1855659" cy="1193807"/>
          </a:xfrm>
          <a:prstGeom prst="rect">
            <a:avLst/>
          </a:prstGeom>
        </p:spPr>
      </p:pic>
      <p:pic>
        <p:nvPicPr>
          <p:cNvPr id="6" name="Picture 5">
            <a:extLst>
              <a:ext uri="{FF2B5EF4-FFF2-40B4-BE49-F238E27FC236}">
                <a16:creationId xmlns:a16="http://schemas.microsoft.com/office/drawing/2014/main" id="{DA470A74-47AA-064D-9980-4EB15AE5040E}"/>
              </a:ext>
            </a:extLst>
          </p:cNvPr>
          <p:cNvPicPr>
            <a:picLocks noChangeAspect="1"/>
          </p:cNvPicPr>
          <p:nvPr/>
        </p:nvPicPr>
        <p:blipFill>
          <a:blip r:embed="rId5"/>
          <a:stretch>
            <a:fillRect/>
          </a:stretch>
        </p:blipFill>
        <p:spPr>
          <a:xfrm>
            <a:off x="6401453" y="4208366"/>
            <a:ext cx="3421336" cy="1717107"/>
          </a:xfrm>
          <a:prstGeom prst="rect">
            <a:avLst/>
          </a:prstGeom>
        </p:spPr>
      </p:pic>
    </p:spTree>
    <p:extLst>
      <p:ext uri="{BB962C8B-B14F-4D97-AF65-F5344CB8AC3E}">
        <p14:creationId xmlns:p14="http://schemas.microsoft.com/office/powerpoint/2010/main" val="4246571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35CA1-B066-5A14-9A3D-95C410E1E340}"/>
              </a:ext>
            </a:extLst>
          </p:cNvPr>
          <p:cNvSpPr>
            <a:spLocks noGrp="1"/>
          </p:cNvSpPr>
          <p:nvPr>
            <p:ph type="title"/>
          </p:nvPr>
        </p:nvSpPr>
        <p:spPr/>
        <p:txBody>
          <a:bodyPr/>
          <a:lstStyle/>
          <a:p>
            <a:r>
              <a:rPr lang="en-US" altLang="zh-CN" dirty="0"/>
              <a:t>Prompting</a:t>
            </a:r>
            <a:endParaRPr lang="en-CN" dirty="0"/>
          </a:p>
        </p:txBody>
      </p:sp>
      <p:sp>
        <p:nvSpPr>
          <p:cNvPr id="3" name="Content Placeholder 2">
            <a:extLst>
              <a:ext uri="{FF2B5EF4-FFF2-40B4-BE49-F238E27FC236}">
                <a16:creationId xmlns:a16="http://schemas.microsoft.com/office/drawing/2014/main" id="{91B22EDD-0D49-2E92-218A-7BDE278DD6FB}"/>
              </a:ext>
            </a:extLst>
          </p:cNvPr>
          <p:cNvSpPr>
            <a:spLocks noGrp="1"/>
          </p:cNvSpPr>
          <p:nvPr>
            <p:ph idx="1"/>
          </p:nvPr>
        </p:nvSpPr>
        <p:spPr/>
        <p:txBody>
          <a:bodyPr/>
          <a:lstStyle/>
          <a:p>
            <a:r>
              <a:rPr lang="en-US" altLang="zh-CN" dirty="0"/>
              <a:t>Train</a:t>
            </a:r>
            <a:r>
              <a:rPr lang="zh-CN" altLang="en-US" dirty="0"/>
              <a:t> </a:t>
            </a:r>
            <a:r>
              <a:rPr lang="en-US" altLang="zh-CN" dirty="0"/>
              <a:t>on</a:t>
            </a:r>
            <a:r>
              <a:rPr lang="zh-CN" altLang="en-US" dirty="0"/>
              <a:t> </a:t>
            </a:r>
            <a:r>
              <a:rPr lang="en-US" altLang="zh-CN" dirty="0"/>
              <a:t>LM</a:t>
            </a:r>
            <a:r>
              <a:rPr lang="zh-CN" altLang="en-US" dirty="0"/>
              <a:t> </a:t>
            </a:r>
            <a:r>
              <a:rPr lang="en-US" altLang="zh-CN" dirty="0"/>
              <a:t>tasks,</a:t>
            </a:r>
            <a:r>
              <a:rPr lang="zh-CN" altLang="en-US" dirty="0"/>
              <a:t> </a:t>
            </a:r>
            <a:r>
              <a:rPr lang="en-US" altLang="zh-CN" dirty="0"/>
              <a:t>and</a:t>
            </a:r>
            <a:r>
              <a:rPr lang="zh-CN" altLang="en-US" dirty="0"/>
              <a:t> </a:t>
            </a:r>
            <a:r>
              <a:rPr lang="en-US" altLang="zh-CN" dirty="0"/>
              <a:t>then</a:t>
            </a:r>
            <a:r>
              <a:rPr lang="zh-CN" altLang="en-US" dirty="0"/>
              <a:t> </a:t>
            </a:r>
            <a:r>
              <a:rPr lang="en-US" altLang="zh-CN" dirty="0"/>
              <a:t>make</a:t>
            </a:r>
            <a:r>
              <a:rPr lang="zh-CN" altLang="en-US" dirty="0"/>
              <a:t> </a:t>
            </a:r>
            <a:r>
              <a:rPr lang="en-US" altLang="zh-CN" dirty="0"/>
              <a:t>predictions</a:t>
            </a:r>
            <a:r>
              <a:rPr lang="zh-CN" altLang="en-US" dirty="0"/>
              <a:t> </a:t>
            </a:r>
            <a:r>
              <a:rPr lang="en-US" altLang="zh-CN" dirty="0"/>
              <a:t>in</a:t>
            </a:r>
            <a:r>
              <a:rPr lang="zh-CN" altLang="en-US" dirty="0"/>
              <a:t> </a:t>
            </a:r>
            <a:r>
              <a:rPr lang="en-US" altLang="zh-CN" dirty="0"/>
              <a:t>textualized</a:t>
            </a:r>
            <a:r>
              <a:rPr lang="zh-CN" altLang="en-US" dirty="0"/>
              <a:t> </a:t>
            </a:r>
            <a:r>
              <a:rPr lang="en-US" altLang="zh-CN" dirty="0"/>
              <a:t>tasks</a:t>
            </a:r>
            <a:endParaRPr lang="en-CN" dirty="0"/>
          </a:p>
        </p:txBody>
      </p:sp>
      <p:pic>
        <p:nvPicPr>
          <p:cNvPr id="4"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F4281598-F001-3701-E7CC-5182D04DDB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336" y="2578100"/>
            <a:ext cx="10795000" cy="373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2647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Hans" dirty="0"/>
              <a:t>Thanks!</a:t>
            </a:r>
            <a:endParaRPr lang="en-US" dirty="0"/>
          </a:p>
        </p:txBody>
      </p:sp>
      <p:sp>
        <p:nvSpPr>
          <p:cNvPr id="3" name="Content Placeholder 2"/>
          <p:cNvSpPr>
            <a:spLocks noGrp="1"/>
          </p:cNvSpPr>
          <p:nvPr>
            <p:ph idx="1"/>
          </p:nvPr>
        </p:nvSpPr>
        <p:spPr/>
        <p:txBody>
          <a:bodyPr/>
          <a:lstStyle/>
          <a:p>
            <a:pPr marL="0" indent="0">
              <a:buNone/>
            </a:pPr>
            <a:br>
              <a:rPr lang="en-CA" dirty="0"/>
            </a:br>
            <a:endParaRPr lang="en-US" dirty="0"/>
          </a:p>
        </p:txBody>
      </p:sp>
    </p:spTree>
    <p:extLst>
      <p:ext uri="{BB962C8B-B14F-4D97-AF65-F5344CB8AC3E}">
        <p14:creationId xmlns:p14="http://schemas.microsoft.com/office/powerpoint/2010/main" val="1344937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10FC3-AA3F-4BD3-B87D-CCBEEA6F8F2F}"/>
              </a:ext>
            </a:extLst>
          </p:cNvPr>
          <p:cNvSpPr>
            <a:spLocks noGrp="1"/>
          </p:cNvSpPr>
          <p:nvPr>
            <p:ph type="title"/>
          </p:nvPr>
        </p:nvSpPr>
        <p:spPr/>
        <p:txBody>
          <a:bodyPr/>
          <a:lstStyle/>
          <a:p>
            <a:r>
              <a:rPr lang="en-US" altLang="zh-CN" dirty="0"/>
              <a:t>Overview</a:t>
            </a:r>
            <a:r>
              <a:rPr lang="zh-CN" altLang="en-US" dirty="0"/>
              <a:t> </a:t>
            </a:r>
            <a:r>
              <a:rPr lang="en-US" altLang="zh-CN" dirty="0"/>
              <a:t>of</a:t>
            </a:r>
            <a:r>
              <a:rPr lang="zh-CN" altLang="en-US" dirty="0"/>
              <a:t> </a:t>
            </a:r>
            <a:r>
              <a:rPr lang="en-US" altLang="zh-CN" dirty="0"/>
              <a:t>LLMs</a:t>
            </a:r>
            <a:r>
              <a:rPr lang="zh-CN" altLang="en-US" dirty="0"/>
              <a:t> </a:t>
            </a:r>
            <a:r>
              <a:rPr lang="en-US" altLang="zh-CN" dirty="0"/>
              <a:t>Training</a:t>
            </a:r>
            <a:endParaRPr lang="en-CN" dirty="0"/>
          </a:p>
        </p:txBody>
      </p:sp>
      <p:sp>
        <p:nvSpPr>
          <p:cNvPr id="3" name="Content Placeholder 2">
            <a:extLst>
              <a:ext uri="{FF2B5EF4-FFF2-40B4-BE49-F238E27FC236}">
                <a16:creationId xmlns:a16="http://schemas.microsoft.com/office/drawing/2014/main" id="{2B7A087F-C569-0417-2992-F48910BFD9F1}"/>
              </a:ext>
            </a:extLst>
          </p:cNvPr>
          <p:cNvSpPr>
            <a:spLocks noGrp="1"/>
          </p:cNvSpPr>
          <p:nvPr>
            <p:ph idx="1"/>
          </p:nvPr>
        </p:nvSpPr>
        <p:spPr>
          <a:xfrm>
            <a:off x="838200" y="1690688"/>
            <a:ext cx="10515600" cy="4351338"/>
          </a:xfrm>
        </p:spPr>
        <p:txBody>
          <a:bodyPr/>
          <a:lstStyle/>
          <a:p>
            <a:r>
              <a:rPr lang="en-US" altLang="zh-CN" dirty="0"/>
              <a:t>Pretraining</a:t>
            </a:r>
            <a:r>
              <a:rPr lang="zh-CN" altLang="en-US" dirty="0"/>
              <a:t> </a:t>
            </a:r>
            <a:r>
              <a:rPr lang="en-US" altLang="zh-CN" dirty="0"/>
              <a:t>-&gt;</a:t>
            </a:r>
            <a:r>
              <a:rPr lang="zh-CN" altLang="en-US" dirty="0"/>
              <a:t> </a:t>
            </a:r>
            <a:r>
              <a:rPr lang="en-US" altLang="zh-CN" dirty="0"/>
              <a:t>Supervised</a:t>
            </a:r>
            <a:r>
              <a:rPr lang="zh-CN" altLang="en-US" dirty="0"/>
              <a:t> </a:t>
            </a:r>
            <a:r>
              <a:rPr lang="en-US" altLang="zh-CN" dirty="0"/>
              <a:t>Fine-tuning</a:t>
            </a:r>
            <a:r>
              <a:rPr lang="zh-CN" altLang="en-US" dirty="0"/>
              <a:t> </a:t>
            </a:r>
            <a:r>
              <a:rPr lang="en-US" altLang="zh-CN" dirty="0"/>
              <a:t>(SFT)</a:t>
            </a:r>
            <a:r>
              <a:rPr lang="zh-CN" altLang="en-US" dirty="0"/>
              <a:t> </a:t>
            </a:r>
            <a:r>
              <a:rPr lang="en-US" altLang="zh-CN" dirty="0"/>
              <a:t>-&gt;</a:t>
            </a:r>
            <a:r>
              <a:rPr lang="zh-CN" altLang="en-US" dirty="0"/>
              <a:t> </a:t>
            </a:r>
            <a:r>
              <a:rPr lang="en-US" altLang="zh-CN" dirty="0"/>
              <a:t>Reinforcement</a:t>
            </a:r>
            <a:r>
              <a:rPr lang="zh-CN" altLang="en-US" dirty="0"/>
              <a:t> </a:t>
            </a:r>
            <a:r>
              <a:rPr lang="en-US" altLang="zh-CN" dirty="0"/>
              <a:t>Learning</a:t>
            </a:r>
            <a:r>
              <a:rPr lang="zh-CN" altLang="en-US" dirty="0"/>
              <a:t> </a:t>
            </a:r>
            <a:r>
              <a:rPr lang="en-US" altLang="zh-CN" dirty="0"/>
              <a:t>Human</a:t>
            </a:r>
            <a:r>
              <a:rPr lang="zh-CN" altLang="en-US" dirty="0"/>
              <a:t> </a:t>
            </a:r>
            <a:r>
              <a:rPr lang="en-US" altLang="zh-CN" dirty="0"/>
              <a:t>Feedback</a:t>
            </a:r>
            <a:r>
              <a:rPr lang="zh-CN" altLang="en-US" dirty="0"/>
              <a:t> </a:t>
            </a:r>
            <a:r>
              <a:rPr lang="en-US" altLang="zh-CN" dirty="0"/>
              <a:t>(RLHF)</a:t>
            </a:r>
            <a:endParaRPr lang="en-CN" dirty="0"/>
          </a:p>
        </p:txBody>
      </p:sp>
      <p:pic>
        <p:nvPicPr>
          <p:cNvPr id="4" name="Picture 3">
            <a:extLst>
              <a:ext uri="{FF2B5EF4-FFF2-40B4-BE49-F238E27FC236}">
                <a16:creationId xmlns:a16="http://schemas.microsoft.com/office/drawing/2014/main" id="{8B46EC9C-31B7-F7F5-4E40-293DFB5C74A7}"/>
              </a:ext>
            </a:extLst>
          </p:cNvPr>
          <p:cNvPicPr>
            <a:picLocks noChangeAspect="1"/>
          </p:cNvPicPr>
          <p:nvPr/>
        </p:nvPicPr>
        <p:blipFill>
          <a:blip r:embed="rId2"/>
          <a:stretch>
            <a:fillRect/>
          </a:stretch>
        </p:blipFill>
        <p:spPr>
          <a:xfrm>
            <a:off x="1588246" y="2749071"/>
            <a:ext cx="8019229" cy="3743804"/>
          </a:xfrm>
          <a:prstGeom prst="rect">
            <a:avLst/>
          </a:prstGeom>
        </p:spPr>
      </p:pic>
    </p:spTree>
    <p:extLst>
      <p:ext uri="{BB962C8B-B14F-4D97-AF65-F5344CB8AC3E}">
        <p14:creationId xmlns:p14="http://schemas.microsoft.com/office/powerpoint/2010/main" val="7777688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F9DDF-73F9-6735-873F-FC8456F8CB90}"/>
              </a:ext>
            </a:extLst>
          </p:cNvPr>
          <p:cNvSpPr>
            <a:spLocks noGrp="1"/>
          </p:cNvSpPr>
          <p:nvPr>
            <p:ph type="title"/>
          </p:nvPr>
        </p:nvSpPr>
        <p:spPr/>
        <p:txBody>
          <a:bodyPr/>
          <a:lstStyle/>
          <a:p>
            <a:r>
              <a:rPr lang="en-US" altLang="zh-CN" dirty="0"/>
              <a:t>Outline</a:t>
            </a:r>
            <a:endParaRPr lang="en-CN" dirty="0"/>
          </a:p>
        </p:txBody>
      </p:sp>
      <p:sp>
        <p:nvSpPr>
          <p:cNvPr id="3" name="Content Placeholder 2">
            <a:extLst>
              <a:ext uri="{FF2B5EF4-FFF2-40B4-BE49-F238E27FC236}">
                <a16:creationId xmlns:a16="http://schemas.microsoft.com/office/drawing/2014/main" id="{96902EDD-BBBA-D191-0764-558CB3C54C23}"/>
              </a:ext>
            </a:extLst>
          </p:cNvPr>
          <p:cNvSpPr>
            <a:spLocks noGrp="1"/>
          </p:cNvSpPr>
          <p:nvPr>
            <p:ph idx="1"/>
          </p:nvPr>
        </p:nvSpPr>
        <p:spPr/>
        <p:txBody>
          <a:bodyPr/>
          <a:lstStyle/>
          <a:p>
            <a:r>
              <a:rPr lang="en-US" altLang="zh-CN" dirty="0"/>
              <a:t>Fine-tuning</a:t>
            </a:r>
            <a:r>
              <a:rPr lang="zh-CN" altLang="en-US" dirty="0"/>
              <a:t> </a:t>
            </a:r>
            <a:endParaRPr lang="en-US" altLang="zh-CN" dirty="0"/>
          </a:p>
          <a:p>
            <a:endParaRPr lang="en-US" dirty="0"/>
          </a:p>
          <a:p>
            <a:r>
              <a:rPr lang="en-US" altLang="zh-CN" dirty="0"/>
              <a:t>Instruction</a:t>
            </a:r>
            <a:r>
              <a:rPr lang="zh-CN" altLang="en-US" dirty="0"/>
              <a:t> </a:t>
            </a:r>
            <a:r>
              <a:rPr lang="en-US" altLang="zh-CN" dirty="0"/>
              <a:t>Tuning</a:t>
            </a:r>
          </a:p>
          <a:p>
            <a:endParaRPr lang="en-US" altLang="zh-CN" dirty="0"/>
          </a:p>
          <a:p>
            <a:r>
              <a:rPr lang="en-US" altLang="zh-CN" dirty="0"/>
              <a:t>Prompting</a:t>
            </a:r>
          </a:p>
          <a:p>
            <a:pPr marL="0" indent="0">
              <a:buNone/>
            </a:pPr>
            <a:endParaRPr lang="en-CN" dirty="0"/>
          </a:p>
        </p:txBody>
      </p:sp>
    </p:spTree>
    <p:extLst>
      <p:ext uri="{BB962C8B-B14F-4D97-AF65-F5344CB8AC3E}">
        <p14:creationId xmlns:p14="http://schemas.microsoft.com/office/powerpoint/2010/main" val="727578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8059E-F3AD-4ACA-2558-CA4996FB2D4C}"/>
              </a:ext>
            </a:extLst>
          </p:cNvPr>
          <p:cNvSpPr>
            <a:spLocks noGrp="1"/>
          </p:cNvSpPr>
          <p:nvPr>
            <p:ph type="title"/>
          </p:nvPr>
        </p:nvSpPr>
        <p:spPr/>
        <p:txBody>
          <a:bodyPr/>
          <a:lstStyle/>
          <a:p>
            <a:r>
              <a:rPr lang="en-US" altLang="zh-CN" dirty="0"/>
              <a:t>Standard</a:t>
            </a:r>
            <a:r>
              <a:rPr lang="zh-CN" altLang="en-US" dirty="0"/>
              <a:t> </a:t>
            </a:r>
            <a:r>
              <a:rPr lang="en-US" altLang="zh-CN" dirty="0"/>
              <a:t>Multi-task</a:t>
            </a:r>
            <a:r>
              <a:rPr lang="zh-CN" altLang="en-US" dirty="0"/>
              <a:t> </a:t>
            </a:r>
            <a:r>
              <a:rPr lang="en-US" altLang="zh-CN" dirty="0"/>
              <a:t>Learning</a:t>
            </a:r>
            <a:endParaRPr lang="en-CN" dirty="0"/>
          </a:p>
        </p:txBody>
      </p:sp>
      <p:sp>
        <p:nvSpPr>
          <p:cNvPr id="3" name="Content Placeholder 2">
            <a:extLst>
              <a:ext uri="{FF2B5EF4-FFF2-40B4-BE49-F238E27FC236}">
                <a16:creationId xmlns:a16="http://schemas.microsoft.com/office/drawing/2014/main" id="{9CEA753E-12E2-8D9D-499F-F4139D7AEFEE}"/>
              </a:ext>
            </a:extLst>
          </p:cNvPr>
          <p:cNvSpPr>
            <a:spLocks noGrp="1"/>
          </p:cNvSpPr>
          <p:nvPr>
            <p:ph idx="1"/>
          </p:nvPr>
        </p:nvSpPr>
        <p:spPr/>
        <p:txBody>
          <a:bodyPr/>
          <a:lstStyle/>
          <a:p>
            <a:r>
              <a:rPr lang="en-US" altLang="zh-CN" dirty="0"/>
              <a:t>Train</a:t>
            </a:r>
            <a:r>
              <a:rPr lang="zh-CN" altLang="en-US" dirty="0"/>
              <a:t> </a:t>
            </a:r>
            <a:r>
              <a:rPr lang="en-US" altLang="zh-CN" dirty="0"/>
              <a:t>a</a:t>
            </a:r>
            <a:r>
              <a:rPr lang="zh-CN" altLang="en-US" dirty="0"/>
              <a:t> </a:t>
            </a:r>
            <a:r>
              <a:rPr lang="en-US" altLang="zh-CN" dirty="0"/>
              <a:t>neural</a:t>
            </a:r>
            <a:r>
              <a:rPr lang="zh-CN" altLang="en-US" dirty="0"/>
              <a:t> </a:t>
            </a:r>
            <a:r>
              <a:rPr lang="en-US" altLang="zh-CN" dirty="0"/>
              <a:t>network</a:t>
            </a:r>
            <a:r>
              <a:rPr lang="zh-CN" altLang="en-US" dirty="0"/>
              <a:t> </a:t>
            </a:r>
            <a:r>
              <a:rPr lang="en-US" altLang="zh-CN" dirty="0"/>
              <a:t>for</a:t>
            </a:r>
            <a:r>
              <a:rPr lang="zh-CN" altLang="en-US" dirty="0"/>
              <a:t> </a:t>
            </a:r>
            <a:r>
              <a:rPr lang="en-US" altLang="zh-CN" dirty="0"/>
              <a:t>multiple</a:t>
            </a:r>
            <a:r>
              <a:rPr lang="zh-CN" altLang="en-US" dirty="0"/>
              <a:t> </a:t>
            </a:r>
            <a:r>
              <a:rPr lang="en-US" altLang="zh-CN" dirty="0"/>
              <a:t>different</a:t>
            </a:r>
            <a:r>
              <a:rPr lang="zh-CN" altLang="en-US" dirty="0"/>
              <a:t> </a:t>
            </a:r>
            <a:r>
              <a:rPr lang="en-US" altLang="zh-CN" dirty="0"/>
              <a:t>tasks</a:t>
            </a:r>
            <a:r>
              <a:rPr lang="zh-CN" altLang="en-US" dirty="0"/>
              <a:t>   </a:t>
            </a:r>
            <a:endParaRPr lang="en-CN" dirty="0"/>
          </a:p>
        </p:txBody>
      </p:sp>
      <p:pic>
        <p:nvPicPr>
          <p:cNvPr id="6" name="Picture 5">
            <a:extLst>
              <a:ext uri="{FF2B5EF4-FFF2-40B4-BE49-F238E27FC236}">
                <a16:creationId xmlns:a16="http://schemas.microsoft.com/office/drawing/2014/main" id="{6E25572E-9036-5063-DC11-D9488EE8CE3A}"/>
              </a:ext>
            </a:extLst>
          </p:cNvPr>
          <p:cNvPicPr>
            <a:picLocks noChangeAspect="1"/>
          </p:cNvPicPr>
          <p:nvPr/>
        </p:nvPicPr>
        <p:blipFill>
          <a:blip r:embed="rId2"/>
          <a:stretch>
            <a:fillRect/>
          </a:stretch>
        </p:blipFill>
        <p:spPr>
          <a:xfrm>
            <a:off x="1665941" y="2858593"/>
            <a:ext cx="7772400" cy="1807284"/>
          </a:xfrm>
          <a:prstGeom prst="rect">
            <a:avLst/>
          </a:prstGeom>
        </p:spPr>
      </p:pic>
    </p:spTree>
    <p:extLst>
      <p:ext uri="{BB962C8B-B14F-4D97-AF65-F5344CB8AC3E}">
        <p14:creationId xmlns:p14="http://schemas.microsoft.com/office/powerpoint/2010/main" val="3903326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6A622-8ACF-2380-B8EA-2EDE5A64E2F2}"/>
              </a:ext>
            </a:extLst>
          </p:cNvPr>
          <p:cNvSpPr>
            <a:spLocks noGrp="1"/>
          </p:cNvSpPr>
          <p:nvPr>
            <p:ph type="title"/>
          </p:nvPr>
        </p:nvSpPr>
        <p:spPr/>
        <p:txBody>
          <a:bodyPr/>
          <a:lstStyle/>
          <a:p>
            <a:r>
              <a:rPr lang="en-US" altLang="zh-CN" dirty="0"/>
              <a:t>Pre-train</a:t>
            </a:r>
            <a:r>
              <a:rPr lang="zh-CN" altLang="en-US" dirty="0"/>
              <a:t> </a:t>
            </a:r>
            <a:r>
              <a:rPr lang="en-US" altLang="zh-CN" dirty="0"/>
              <a:t>and</a:t>
            </a:r>
            <a:r>
              <a:rPr lang="zh-CN" altLang="en-US" dirty="0"/>
              <a:t> </a:t>
            </a:r>
            <a:r>
              <a:rPr lang="en-US" altLang="zh-CN" dirty="0"/>
              <a:t>Fine-tune</a:t>
            </a:r>
            <a:r>
              <a:rPr lang="zh-CN" altLang="en-US" dirty="0"/>
              <a:t> </a:t>
            </a:r>
            <a:r>
              <a:rPr lang="en-US" altLang="zh-CN" dirty="0"/>
              <a:t>Framework</a:t>
            </a:r>
            <a:endParaRPr lang="en-CN" dirty="0"/>
          </a:p>
        </p:txBody>
      </p:sp>
      <p:sp>
        <p:nvSpPr>
          <p:cNvPr id="3" name="Content Placeholder 2">
            <a:extLst>
              <a:ext uri="{FF2B5EF4-FFF2-40B4-BE49-F238E27FC236}">
                <a16:creationId xmlns:a16="http://schemas.microsoft.com/office/drawing/2014/main" id="{912B3A3C-8AD2-B89E-F3E2-525FA961268E}"/>
              </a:ext>
            </a:extLst>
          </p:cNvPr>
          <p:cNvSpPr>
            <a:spLocks noGrp="1"/>
          </p:cNvSpPr>
          <p:nvPr>
            <p:ph idx="1"/>
          </p:nvPr>
        </p:nvSpPr>
        <p:spPr/>
        <p:txBody>
          <a:bodyPr/>
          <a:lstStyle/>
          <a:p>
            <a:r>
              <a:rPr lang="en-US" altLang="zh-CN" dirty="0"/>
              <a:t>Pre-train</a:t>
            </a:r>
            <a:r>
              <a:rPr lang="zh-CN" altLang="en-US" dirty="0"/>
              <a:t> </a:t>
            </a:r>
            <a:r>
              <a:rPr lang="en-US" altLang="zh-CN" dirty="0"/>
              <a:t>a</a:t>
            </a:r>
            <a:r>
              <a:rPr lang="zh-CN" altLang="en-US" dirty="0"/>
              <a:t> </a:t>
            </a:r>
            <a:r>
              <a:rPr lang="en-US" altLang="zh-CN" dirty="0"/>
              <a:t>model</a:t>
            </a:r>
            <a:r>
              <a:rPr lang="zh-CN" altLang="en-US" dirty="0"/>
              <a:t> </a:t>
            </a:r>
            <a:r>
              <a:rPr lang="en-US" altLang="zh-CN" dirty="0"/>
              <a:t>on</a:t>
            </a:r>
            <a:r>
              <a:rPr lang="zh-CN" altLang="en-US" dirty="0"/>
              <a:t> </a:t>
            </a:r>
            <a:r>
              <a:rPr lang="en-US" altLang="zh-CN" dirty="0"/>
              <a:t>a</a:t>
            </a:r>
            <a:r>
              <a:rPr lang="zh-CN" altLang="en-US" dirty="0"/>
              <a:t> </a:t>
            </a:r>
            <a:r>
              <a:rPr lang="en-US" altLang="zh-CN" dirty="0"/>
              <a:t>set</a:t>
            </a:r>
            <a:r>
              <a:rPr lang="zh-CN" altLang="en-US" dirty="0"/>
              <a:t> </a:t>
            </a:r>
            <a:r>
              <a:rPr lang="en-US" altLang="zh-CN" dirty="0"/>
              <a:t>of</a:t>
            </a:r>
            <a:r>
              <a:rPr lang="zh-CN" altLang="en-US" dirty="0"/>
              <a:t> </a:t>
            </a:r>
            <a:r>
              <a:rPr lang="en-US" altLang="zh-CN" dirty="0"/>
              <a:t>tasks</a:t>
            </a:r>
            <a:r>
              <a:rPr lang="zh-CN" altLang="en-US" dirty="0"/>
              <a:t> </a:t>
            </a:r>
            <a:r>
              <a:rPr lang="en-US" altLang="zh-CN" dirty="0"/>
              <a:t>and</a:t>
            </a:r>
            <a:r>
              <a:rPr lang="zh-CN" altLang="en-US" dirty="0"/>
              <a:t> </a:t>
            </a:r>
            <a:r>
              <a:rPr lang="en-US" altLang="zh-CN" dirty="0"/>
              <a:t>then</a:t>
            </a:r>
            <a:r>
              <a:rPr lang="zh-CN" altLang="en-US" dirty="0"/>
              <a:t> </a:t>
            </a:r>
            <a:r>
              <a:rPr lang="en-US" altLang="zh-CN" dirty="0"/>
              <a:t>fine-tune</a:t>
            </a:r>
            <a:r>
              <a:rPr lang="zh-CN" altLang="en-US" dirty="0"/>
              <a:t> </a:t>
            </a:r>
            <a:r>
              <a:rPr lang="en-US" altLang="zh-CN" dirty="0"/>
              <a:t>it</a:t>
            </a:r>
            <a:r>
              <a:rPr lang="zh-CN" altLang="en-US" dirty="0"/>
              <a:t> </a:t>
            </a:r>
            <a:r>
              <a:rPr lang="en-US" altLang="zh-CN" dirty="0"/>
              <a:t>on</a:t>
            </a:r>
            <a:r>
              <a:rPr lang="zh-CN" altLang="en-US" dirty="0"/>
              <a:t> </a:t>
            </a:r>
            <a:r>
              <a:rPr lang="en-US" altLang="zh-CN" dirty="0"/>
              <a:t>new</a:t>
            </a:r>
            <a:r>
              <a:rPr lang="zh-CN" altLang="en-US" dirty="0"/>
              <a:t> </a:t>
            </a:r>
            <a:r>
              <a:rPr lang="en-US" altLang="zh-CN" dirty="0"/>
              <a:t>tasks</a:t>
            </a:r>
          </a:p>
          <a:p>
            <a:pPr lvl="1"/>
            <a:r>
              <a:rPr lang="en-US" altLang="zh-CN" dirty="0"/>
              <a:t>E.g.</a:t>
            </a:r>
            <a:r>
              <a:rPr lang="zh-CN" altLang="en-US" dirty="0"/>
              <a:t> </a:t>
            </a:r>
            <a:r>
              <a:rPr lang="en-US" altLang="zh-CN" dirty="0"/>
              <a:t>Pretrain</a:t>
            </a:r>
            <a:r>
              <a:rPr lang="zh-CN" altLang="en-US" dirty="0"/>
              <a:t> </a:t>
            </a:r>
            <a:r>
              <a:rPr lang="en-US" altLang="zh-CN" dirty="0"/>
              <a:t>a</a:t>
            </a:r>
            <a:r>
              <a:rPr lang="zh-CN" altLang="en-US" dirty="0"/>
              <a:t> </a:t>
            </a:r>
            <a:r>
              <a:rPr lang="en-US" altLang="zh-CN" dirty="0"/>
              <a:t>LLM</a:t>
            </a:r>
            <a:r>
              <a:rPr lang="zh-CN" altLang="en-US" dirty="0"/>
              <a:t> </a:t>
            </a:r>
            <a:r>
              <a:rPr lang="en-US" altLang="zh-CN" dirty="0"/>
              <a:t>and</a:t>
            </a:r>
            <a:r>
              <a:rPr lang="zh-CN" altLang="en-US" dirty="0"/>
              <a:t> </a:t>
            </a:r>
            <a:r>
              <a:rPr lang="en-US" altLang="zh-CN" dirty="0"/>
              <a:t>then</a:t>
            </a:r>
            <a:r>
              <a:rPr lang="zh-CN" altLang="en-US" dirty="0"/>
              <a:t> </a:t>
            </a:r>
            <a:r>
              <a:rPr lang="en-US" altLang="zh-CN" dirty="0"/>
              <a:t>fine-tune</a:t>
            </a:r>
            <a:r>
              <a:rPr lang="zh-CN" altLang="en-US" dirty="0"/>
              <a:t> </a:t>
            </a:r>
            <a:r>
              <a:rPr lang="en-US" altLang="zh-CN" dirty="0"/>
              <a:t>it</a:t>
            </a:r>
            <a:r>
              <a:rPr lang="zh-CN" altLang="en-US" dirty="0"/>
              <a:t> </a:t>
            </a:r>
            <a:r>
              <a:rPr lang="en-US" altLang="zh-CN" dirty="0"/>
              <a:t>with</a:t>
            </a:r>
            <a:r>
              <a:rPr lang="zh-CN" altLang="en-US" dirty="0"/>
              <a:t> </a:t>
            </a:r>
            <a:r>
              <a:rPr lang="en-US" altLang="zh-CN" dirty="0"/>
              <a:t>a</a:t>
            </a:r>
            <a:r>
              <a:rPr lang="zh-CN" altLang="en-US" dirty="0"/>
              <a:t> </a:t>
            </a:r>
            <a:r>
              <a:rPr lang="en-US" altLang="zh-CN" dirty="0"/>
              <a:t>classification</a:t>
            </a:r>
            <a:r>
              <a:rPr lang="zh-CN" altLang="en-US" dirty="0"/>
              <a:t> </a:t>
            </a:r>
            <a:r>
              <a:rPr lang="en-US" altLang="zh-CN" dirty="0"/>
              <a:t>task</a:t>
            </a:r>
          </a:p>
          <a:p>
            <a:endParaRPr lang="en-CN" dirty="0"/>
          </a:p>
        </p:txBody>
      </p:sp>
      <p:pic>
        <p:nvPicPr>
          <p:cNvPr id="4" name="Picture 3">
            <a:extLst>
              <a:ext uri="{FF2B5EF4-FFF2-40B4-BE49-F238E27FC236}">
                <a16:creationId xmlns:a16="http://schemas.microsoft.com/office/drawing/2014/main" id="{C0DCAFCF-E49D-806C-13A8-8EB5AB29F276}"/>
              </a:ext>
            </a:extLst>
          </p:cNvPr>
          <p:cNvPicPr>
            <a:picLocks noChangeAspect="1"/>
          </p:cNvPicPr>
          <p:nvPr/>
        </p:nvPicPr>
        <p:blipFill>
          <a:blip r:embed="rId2"/>
          <a:stretch>
            <a:fillRect/>
          </a:stretch>
        </p:blipFill>
        <p:spPr>
          <a:xfrm>
            <a:off x="2024530" y="3165946"/>
            <a:ext cx="7772400" cy="2342953"/>
          </a:xfrm>
          <a:prstGeom prst="rect">
            <a:avLst/>
          </a:prstGeom>
        </p:spPr>
      </p:pic>
    </p:spTree>
    <p:extLst>
      <p:ext uri="{BB962C8B-B14F-4D97-AF65-F5344CB8AC3E}">
        <p14:creationId xmlns:p14="http://schemas.microsoft.com/office/powerpoint/2010/main" val="1886688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BE58C-DEFF-EE94-B7A8-CC0508957B34}"/>
              </a:ext>
            </a:extLst>
          </p:cNvPr>
          <p:cNvSpPr>
            <a:spLocks noGrp="1"/>
          </p:cNvSpPr>
          <p:nvPr>
            <p:ph type="title"/>
          </p:nvPr>
        </p:nvSpPr>
        <p:spPr/>
        <p:txBody>
          <a:bodyPr/>
          <a:lstStyle/>
          <a:p>
            <a:r>
              <a:rPr lang="en-US" altLang="zh-CN" dirty="0"/>
              <a:t>Full</a:t>
            </a:r>
            <a:r>
              <a:rPr lang="zh-CN" altLang="en-US" dirty="0"/>
              <a:t> </a:t>
            </a:r>
            <a:r>
              <a:rPr lang="en-US" altLang="zh-CN" dirty="0"/>
              <a:t>Fine-tuning</a:t>
            </a:r>
            <a:endParaRPr lang="en-CN" dirty="0"/>
          </a:p>
        </p:txBody>
      </p:sp>
      <p:sp>
        <p:nvSpPr>
          <p:cNvPr id="3" name="Content Placeholder 2">
            <a:extLst>
              <a:ext uri="{FF2B5EF4-FFF2-40B4-BE49-F238E27FC236}">
                <a16:creationId xmlns:a16="http://schemas.microsoft.com/office/drawing/2014/main" id="{107DF4B0-3551-E409-2764-8AEB06517803}"/>
              </a:ext>
            </a:extLst>
          </p:cNvPr>
          <p:cNvSpPr>
            <a:spLocks noGrp="1"/>
          </p:cNvSpPr>
          <p:nvPr>
            <p:ph idx="1"/>
          </p:nvPr>
        </p:nvSpPr>
        <p:spPr/>
        <p:txBody>
          <a:bodyPr/>
          <a:lstStyle/>
          <a:p>
            <a:r>
              <a:rPr lang="en-US" altLang="zh-CN" dirty="0"/>
              <a:t>Fine-tuning</a:t>
            </a:r>
            <a:r>
              <a:rPr lang="zh-CN" altLang="en-US" dirty="0"/>
              <a:t> </a:t>
            </a:r>
            <a:r>
              <a:rPr lang="en-US" altLang="zh-CN" dirty="0"/>
              <a:t>the</a:t>
            </a:r>
            <a:r>
              <a:rPr lang="zh-CN" altLang="en-US" dirty="0"/>
              <a:t> </a:t>
            </a:r>
            <a:r>
              <a:rPr lang="en-US" altLang="zh-CN" dirty="0"/>
              <a:t>entire</a:t>
            </a:r>
            <a:r>
              <a:rPr lang="zh-CN" altLang="en-US" dirty="0"/>
              <a:t> </a:t>
            </a:r>
            <a:r>
              <a:rPr lang="en-US" altLang="zh-CN" dirty="0"/>
              <a:t>parameters</a:t>
            </a:r>
            <a:r>
              <a:rPr lang="zh-CN" altLang="en-US" dirty="0"/>
              <a:t> </a:t>
            </a:r>
            <a:r>
              <a:rPr lang="en-US" altLang="zh-CN" dirty="0"/>
              <a:t>of</a:t>
            </a:r>
            <a:r>
              <a:rPr lang="zh-CN" altLang="en-US" dirty="0"/>
              <a:t> </a:t>
            </a:r>
            <a:r>
              <a:rPr lang="en-US" altLang="zh-CN" dirty="0"/>
              <a:t>LLMs</a:t>
            </a:r>
            <a:r>
              <a:rPr lang="zh-CN" altLang="en-US" dirty="0"/>
              <a:t> </a:t>
            </a:r>
            <a:r>
              <a:rPr lang="en-US" altLang="zh-CN" dirty="0"/>
              <a:t>are</a:t>
            </a:r>
            <a:r>
              <a:rPr lang="zh-CN" altLang="en-US" dirty="0"/>
              <a:t> </a:t>
            </a:r>
            <a:r>
              <a:rPr lang="en-US" altLang="zh-CN" dirty="0"/>
              <a:t>too</a:t>
            </a:r>
            <a:r>
              <a:rPr lang="zh-CN" altLang="en-US" dirty="0"/>
              <a:t> </a:t>
            </a:r>
            <a:r>
              <a:rPr lang="en-US" altLang="zh-CN" dirty="0"/>
              <a:t>expensive</a:t>
            </a:r>
          </a:p>
          <a:p>
            <a:endParaRPr lang="en-CN" dirty="0"/>
          </a:p>
        </p:txBody>
      </p:sp>
      <p:pic>
        <p:nvPicPr>
          <p:cNvPr id="4" name="Picture 3">
            <a:extLst>
              <a:ext uri="{FF2B5EF4-FFF2-40B4-BE49-F238E27FC236}">
                <a16:creationId xmlns:a16="http://schemas.microsoft.com/office/drawing/2014/main" id="{E850BBE2-E956-DE35-E9D0-4ED29A2DB0AF}"/>
              </a:ext>
            </a:extLst>
          </p:cNvPr>
          <p:cNvPicPr>
            <a:picLocks noChangeAspect="1"/>
          </p:cNvPicPr>
          <p:nvPr/>
        </p:nvPicPr>
        <p:blipFill>
          <a:blip r:embed="rId2"/>
          <a:stretch>
            <a:fillRect/>
          </a:stretch>
        </p:blipFill>
        <p:spPr>
          <a:xfrm>
            <a:off x="1797423" y="2567630"/>
            <a:ext cx="7772400" cy="3408103"/>
          </a:xfrm>
          <a:prstGeom prst="rect">
            <a:avLst/>
          </a:prstGeom>
        </p:spPr>
      </p:pic>
    </p:spTree>
    <p:extLst>
      <p:ext uri="{BB962C8B-B14F-4D97-AF65-F5344CB8AC3E}">
        <p14:creationId xmlns:p14="http://schemas.microsoft.com/office/powerpoint/2010/main" val="162938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51CD8-207D-1C07-4E8B-63DC93E6E8DC}"/>
              </a:ext>
            </a:extLst>
          </p:cNvPr>
          <p:cNvSpPr>
            <a:spLocks noGrp="1"/>
          </p:cNvSpPr>
          <p:nvPr>
            <p:ph type="title"/>
          </p:nvPr>
        </p:nvSpPr>
        <p:spPr/>
        <p:txBody>
          <a:bodyPr/>
          <a:lstStyle/>
          <a:p>
            <a:r>
              <a:rPr lang="en-CN" dirty="0"/>
              <a:t>Para</a:t>
            </a:r>
            <a:r>
              <a:rPr lang="en-US" altLang="zh-CN" dirty="0"/>
              <a:t>meter-efficient</a:t>
            </a:r>
            <a:r>
              <a:rPr lang="zh-CN" altLang="en-US" dirty="0"/>
              <a:t> </a:t>
            </a:r>
            <a:r>
              <a:rPr lang="en-US" altLang="zh-CN" dirty="0"/>
              <a:t>Fine-tuning</a:t>
            </a:r>
            <a:endParaRPr lang="en-CN" dirty="0"/>
          </a:p>
        </p:txBody>
      </p:sp>
      <p:sp>
        <p:nvSpPr>
          <p:cNvPr id="3" name="Content Placeholder 2">
            <a:extLst>
              <a:ext uri="{FF2B5EF4-FFF2-40B4-BE49-F238E27FC236}">
                <a16:creationId xmlns:a16="http://schemas.microsoft.com/office/drawing/2014/main" id="{6FFFD831-607B-F6A2-FD91-842A607693AB}"/>
              </a:ext>
            </a:extLst>
          </p:cNvPr>
          <p:cNvSpPr>
            <a:spLocks noGrp="1"/>
          </p:cNvSpPr>
          <p:nvPr>
            <p:ph idx="1"/>
          </p:nvPr>
        </p:nvSpPr>
        <p:spPr/>
        <p:txBody>
          <a:bodyPr/>
          <a:lstStyle/>
          <a:p>
            <a:r>
              <a:rPr lang="en-US" altLang="zh-CN" dirty="0"/>
              <a:t>Don’t</a:t>
            </a:r>
            <a:r>
              <a:rPr lang="zh-CN" altLang="en-US" dirty="0"/>
              <a:t> </a:t>
            </a:r>
            <a:r>
              <a:rPr lang="en-US" altLang="zh-CN" dirty="0"/>
              <a:t>tune</a:t>
            </a:r>
            <a:r>
              <a:rPr lang="zh-CN" altLang="en-US" dirty="0"/>
              <a:t> </a:t>
            </a:r>
            <a:r>
              <a:rPr lang="en-US" altLang="zh-CN" dirty="0"/>
              <a:t>all</a:t>
            </a:r>
            <a:r>
              <a:rPr lang="zh-CN" altLang="en-US" dirty="0"/>
              <a:t> </a:t>
            </a:r>
            <a:r>
              <a:rPr lang="en-US" altLang="zh-CN" dirty="0"/>
              <a:t>of</a:t>
            </a:r>
            <a:r>
              <a:rPr lang="zh-CN" altLang="en-US" dirty="0"/>
              <a:t> </a:t>
            </a:r>
            <a:r>
              <a:rPr lang="en-US" altLang="zh-CN" dirty="0"/>
              <a:t>the</a:t>
            </a:r>
            <a:r>
              <a:rPr lang="zh-CN" altLang="en-US" dirty="0"/>
              <a:t> </a:t>
            </a:r>
            <a:r>
              <a:rPr lang="en-US" altLang="zh-CN" dirty="0"/>
              <a:t>parameters,</a:t>
            </a:r>
            <a:r>
              <a:rPr lang="zh-CN" altLang="en-US" dirty="0"/>
              <a:t> </a:t>
            </a:r>
            <a:r>
              <a:rPr lang="en-US" altLang="zh-CN" dirty="0"/>
              <a:t>but</a:t>
            </a:r>
            <a:r>
              <a:rPr lang="zh-CN" altLang="en-US" dirty="0"/>
              <a:t> </a:t>
            </a:r>
            <a:r>
              <a:rPr lang="en-US" altLang="zh-CN" dirty="0"/>
              <a:t>just</a:t>
            </a:r>
            <a:r>
              <a:rPr lang="zh-CN" altLang="en-US" dirty="0"/>
              <a:t> </a:t>
            </a:r>
            <a:r>
              <a:rPr lang="en-US" altLang="zh-CN" dirty="0"/>
              <a:t>some</a:t>
            </a:r>
          </a:p>
          <a:p>
            <a:pPr lvl="1"/>
            <a:r>
              <a:rPr lang="en-US" dirty="0"/>
              <a:t>Pr</a:t>
            </a:r>
            <a:r>
              <a:rPr lang="en-US" altLang="zh-CN" dirty="0"/>
              <a:t>ompt/prefix</a:t>
            </a:r>
            <a:r>
              <a:rPr lang="zh-CN" altLang="en-US" dirty="0"/>
              <a:t> </a:t>
            </a:r>
            <a:r>
              <a:rPr lang="en-US" altLang="zh-CN" dirty="0"/>
              <a:t>tuning</a:t>
            </a:r>
            <a:endParaRPr lang="en-CN" altLang="zh-CN" dirty="0"/>
          </a:p>
          <a:p>
            <a:pPr lvl="1"/>
            <a:endParaRPr lang="en-CN" altLang="zh-CN" dirty="0"/>
          </a:p>
          <a:p>
            <a:pPr lvl="1"/>
            <a:r>
              <a:rPr lang="en-US" altLang="zh-CN" dirty="0"/>
              <a:t>Adapters</a:t>
            </a:r>
            <a:r>
              <a:rPr lang="zh-CN" altLang="en-US" dirty="0"/>
              <a:t> </a:t>
            </a:r>
            <a:endParaRPr lang="en-CN" altLang="zh-CN" dirty="0"/>
          </a:p>
          <a:p>
            <a:pPr lvl="1"/>
            <a:endParaRPr lang="en-CN" altLang="zh-CN" dirty="0"/>
          </a:p>
          <a:p>
            <a:pPr lvl="1"/>
            <a:r>
              <a:rPr lang="en-US" altLang="zh-CN" dirty="0" err="1"/>
              <a:t>BitFit</a:t>
            </a:r>
            <a:endParaRPr lang="en-CN" altLang="zh-CN" dirty="0"/>
          </a:p>
          <a:p>
            <a:pPr lvl="1"/>
            <a:endParaRPr lang="en-CN" altLang="zh-CN" dirty="0"/>
          </a:p>
          <a:p>
            <a:pPr lvl="1"/>
            <a:r>
              <a:rPr lang="en-US" altLang="zh-CN" dirty="0" err="1"/>
              <a:t>LoRA</a:t>
            </a:r>
            <a:endParaRPr lang="en-US" altLang="zh-CN" dirty="0"/>
          </a:p>
        </p:txBody>
      </p:sp>
    </p:spTree>
    <p:extLst>
      <p:ext uri="{BB962C8B-B14F-4D97-AF65-F5344CB8AC3E}">
        <p14:creationId xmlns:p14="http://schemas.microsoft.com/office/powerpoint/2010/main" val="22905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7C6E7-C6D7-36B1-0743-84BA8D5434A2}"/>
              </a:ext>
            </a:extLst>
          </p:cNvPr>
          <p:cNvSpPr>
            <a:spLocks noGrp="1"/>
          </p:cNvSpPr>
          <p:nvPr>
            <p:ph type="title"/>
          </p:nvPr>
        </p:nvSpPr>
        <p:spPr/>
        <p:txBody>
          <a:bodyPr/>
          <a:lstStyle/>
          <a:p>
            <a:r>
              <a:rPr lang="en-US" altLang="zh-CN" dirty="0"/>
              <a:t>Efficient</a:t>
            </a:r>
            <a:r>
              <a:rPr lang="zh-CN" altLang="en-US" dirty="0"/>
              <a:t> </a:t>
            </a:r>
            <a:r>
              <a:rPr lang="en-US" altLang="zh-CN" dirty="0"/>
              <a:t>Fine-tuning:</a:t>
            </a:r>
            <a:r>
              <a:rPr lang="zh-CN" altLang="en-US" dirty="0"/>
              <a:t> </a:t>
            </a:r>
            <a:r>
              <a:rPr lang="en-US" altLang="zh-CN" dirty="0"/>
              <a:t>LoRa</a:t>
            </a:r>
            <a:r>
              <a:rPr lang="zh-CN" altLang="en-US" dirty="0"/>
              <a:t> </a:t>
            </a:r>
            <a:r>
              <a:rPr lang="en-US" altLang="zh-CN" dirty="0"/>
              <a:t>(Hu</a:t>
            </a:r>
            <a:r>
              <a:rPr lang="zh-CN" altLang="en-US" dirty="0"/>
              <a:t> </a:t>
            </a:r>
            <a:r>
              <a:rPr lang="en-US" altLang="zh-CN" dirty="0"/>
              <a:t>et</a:t>
            </a:r>
            <a:r>
              <a:rPr lang="zh-CN" altLang="en-US" dirty="0"/>
              <a:t> </a:t>
            </a:r>
            <a:r>
              <a:rPr lang="en-US" altLang="zh-CN" dirty="0"/>
              <a:t>al.</a:t>
            </a:r>
            <a:r>
              <a:rPr lang="zh-CN" altLang="en-US" dirty="0"/>
              <a:t> </a:t>
            </a:r>
            <a:r>
              <a:rPr lang="en-US" altLang="zh-CN" dirty="0"/>
              <a:t>2021)</a:t>
            </a:r>
            <a:endParaRPr lang="en-CN" dirty="0"/>
          </a:p>
        </p:txBody>
      </p:sp>
      <p:sp>
        <p:nvSpPr>
          <p:cNvPr id="3" name="Content Placeholder 2">
            <a:extLst>
              <a:ext uri="{FF2B5EF4-FFF2-40B4-BE49-F238E27FC236}">
                <a16:creationId xmlns:a16="http://schemas.microsoft.com/office/drawing/2014/main" id="{82075CB0-8C10-DE54-808F-265EBC3DB924}"/>
              </a:ext>
            </a:extLst>
          </p:cNvPr>
          <p:cNvSpPr>
            <a:spLocks noGrp="1"/>
          </p:cNvSpPr>
          <p:nvPr>
            <p:ph idx="1"/>
          </p:nvPr>
        </p:nvSpPr>
        <p:spPr/>
        <p:txBody>
          <a:bodyPr/>
          <a:lstStyle/>
          <a:p>
            <a:endParaRPr lang="en-CN" dirty="0"/>
          </a:p>
        </p:txBody>
      </p:sp>
      <p:pic>
        <p:nvPicPr>
          <p:cNvPr id="4" name="Picture 3">
            <a:extLst>
              <a:ext uri="{FF2B5EF4-FFF2-40B4-BE49-F238E27FC236}">
                <a16:creationId xmlns:a16="http://schemas.microsoft.com/office/drawing/2014/main" id="{D4DFD89F-7678-A8E0-4D0E-1F8AF8BFD9E8}"/>
              </a:ext>
            </a:extLst>
          </p:cNvPr>
          <p:cNvPicPr>
            <a:picLocks noChangeAspect="1"/>
          </p:cNvPicPr>
          <p:nvPr/>
        </p:nvPicPr>
        <p:blipFill>
          <a:blip r:embed="rId2"/>
          <a:stretch>
            <a:fillRect/>
          </a:stretch>
        </p:blipFill>
        <p:spPr>
          <a:xfrm>
            <a:off x="2060388" y="2335780"/>
            <a:ext cx="7772400" cy="3331028"/>
          </a:xfrm>
          <a:prstGeom prst="rect">
            <a:avLst/>
          </a:prstGeom>
        </p:spPr>
      </p:pic>
    </p:spTree>
    <p:extLst>
      <p:ext uri="{BB962C8B-B14F-4D97-AF65-F5344CB8AC3E}">
        <p14:creationId xmlns:p14="http://schemas.microsoft.com/office/powerpoint/2010/main" val="8439797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5CCC8-80A3-22E2-742C-87E90FBD1770}"/>
              </a:ext>
            </a:extLst>
          </p:cNvPr>
          <p:cNvSpPr>
            <a:spLocks noGrp="1"/>
          </p:cNvSpPr>
          <p:nvPr>
            <p:ph type="title"/>
          </p:nvPr>
        </p:nvSpPr>
        <p:spPr/>
        <p:txBody>
          <a:bodyPr/>
          <a:lstStyle/>
          <a:p>
            <a:r>
              <a:rPr lang="en-US" altLang="zh-CN" dirty="0"/>
              <a:t>Fine-tuning</a:t>
            </a:r>
            <a:r>
              <a:rPr lang="zh-CN" altLang="en-US" dirty="0"/>
              <a:t> </a:t>
            </a:r>
            <a:r>
              <a:rPr lang="en-US" altLang="zh-CN" dirty="0"/>
              <a:t>Llama</a:t>
            </a:r>
            <a:r>
              <a:rPr lang="zh-CN" altLang="en-US" dirty="0"/>
              <a:t> </a:t>
            </a:r>
            <a:r>
              <a:rPr lang="en-US" altLang="zh-CN" dirty="0"/>
              <a:t>2</a:t>
            </a:r>
            <a:r>
              <a:rPr lang="zh-CN" altLang="en-US" dirty="0"/>
              <a:t> </a:t>
            </a:r>
            <a:r>
              <a:rPr lang="en-US" altLang="zh-CN" dirty="0"/>
              <a:t>in</a:t>
            </a:r>
            <a:r>
              <a:rPr lang="zh-CN" altLang="en-US" dirty="0"/>
              <a:t> </a:t>
            </a:r>
            <a:r>
              <a:rPr lang="en-US" altLang="zh-CN" dirty="0"/>
              <a:t>Google</a:t>
            </a:r>
            <a:r>
              <a:rPr lang="zh-CN" altLang="en-US" dirty="0"/>
              <a:t> </a:t>
            </a:r>
            <a:r>
              <a:rPr lang="en-US" altLang="zh-CN" dirty="0" err="1"/>
              <a:t>Colab</a:t>
            </a:r>
            <a:endParaRPr lang="en-CN" dirty="0"/>
          </a:p>
        </p:txBody>
      </p:sp>
      <p:sp>
        <p:nvSpPr>
          <p:cNvPr id="3" name="Content Placeholder 2">
            <a:extLst>
              <a:ext uri="{FF2B5EF4-FFF2-40B4-BE49-F238E27FC236}">
                <a16:creationId xmlns:a16="http://schemas.microsoft.com/office/drawing/2014/main" id="{3073BC3F-EEAB-2BCB-DAE6-E19A37459905}"/>
              </a:ext>
            </a:extLst>
          </p:cNvPr>
          <p:cNvSpPr>
            <a:spLocks noGrp="1"/>
          </p:cNvSpPr>
          <p:nvPr>
            <p:ph idx="1"/>
          </p:nvPr>
        </p:nvSpPr>
        <p:spPr/>
        <p:txBody>
          <a:bodyPr/>
          <a:lstStyle/>
          <a:p>
            <a:r>
              <a:rPr lang="en-US" dirty="0">
                <a:hlinkClick r:id="rId2"/>
              </a:rPr>
              <a:t>https://colab.research.google.com/drive/1wbPpB3fY9YRzebrZq6WkP5HxMuHMQR72?usp=sharing</a:t>
            </a:r>
            <a:endParaRPr lang="en-US" dirty="0"/>
          </a:p>
          <a:p>
            <a:endParaRPr lang="en-CN" dirty="0"/>
          </a:p>
        </p:txBody>
      </p:sp>
    </p:spTree>
    <p:extLst>
      <p:ext uri="{BB962C8B-B14F-4D97-AF65-F5344CB8AC3E}">
        <p14:creationId xmlns:p14="http://schemas.microsoft.com/office/powerpoint/2010/main" val="3450976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6869</TotalTime>
  <Words>170</Words>
  <Application>Microsoft Macintosh PowerPoint</Application>
  <PresentationFormat>Widescreen</PresentationFormat>
  <Paragraphs>37</Paragraphs>
  <Slides>11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Large Language Models</vt:lpstr>
      <vt:lpstr>Overview of LLMs Training</vt:lpstr>
      <vt:lpstr>Outline</vt:lpstr>
      <vt:lpstr>Standard Multi-task Learning</vt:lpstr>
      <vt:lpstr>Pre-train and Fine-tune Framework</vt:lpstr>
      <vt:lpstr>Full Fine-tuning</vt:lpstr>
      <vt:lpstr>Parameter-efficient Fine-tuning</vt:lpstr>
      <vt:lpstr>Efficient Fine-tuning: LoRa (Hu et al. 2021)</vt:lpstr>
      <vt:lpstr>Fine-tuning Llama 2 in Google Colab</vt:lpstr>
      <vt:lpstr>Prompting</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Understanding</dc:title>
  <dc:creator>Tang Jian</dc:creator>
  <cp:lastModifiedBy>Jian Tang</cp:lastModifiedBy>
  <cp:revision>35</cp:revision>
  <cp:lastPrinted>2022-03-10T04:22:17Z</cp:lastPrinted>
  <dcterms:created xsi:type="dcterms:W3CDTF">2020-03-11T00:30:07Z</dcterms:created>
  <dcterms:modified xsi:type="dcterms:W3CDTF">2024-10-25T00:49:21Z</dcterms:modified>
</cp:coreProperties>
</file>